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  <p:sldMasterId id="2147483662" r:id="rId2"/>
    <p:sldMasterId id="2147483674" r:id="rId3"/>
  </p:sldMasterIdLst>
  <p:notesMasterIdLst>
    <p:notesMasterId r:id="rId13"/>
  </p:notesMasterIdLst>
  <p:handoutMasterIdLst>
    <p:handoutMasterId r:id="rId14"/>
  </p:handoutMasterIdLst>
  <p:sldIdLst>
    <p:sldId id="265" r:id="rId4"/>
    <p:sldId id="273" r:id="rId5"/>
    <p:sldId id="266" r:id="rId6"/>
    <p:sldId id="267" r:id="rId7"/>
    <p:sldId id="270" r:id="rId8"/>
    <p:sldId id="268" r:id="rId9"/>
    <p:sldId id="272" r:id="rId10"/>
    <p:sldId id="271" r:id="rId11"/>
    <p:sldId id="269" r:id="rId1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3C96C51-73AD-7B43-9A56-F06A2FC33A34}">
          <p14:sldIdLst>
            <p14:sldId id="265"/>
            <p14:sldId id="273"/>
            <p14:sldId id="266"/>
            <p14:sldId id="267"/>
            <p14:sldId id="270"/>
            <p14:sldId id="268"/>
            <p14:sldId id="272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37" autoAdjust="0"/>
    <p:restoredTop sz="94691" autoAdjust="0"/>
  </p:normalViewPr>
  <p:slideViewPr>
    <p:cSldViewPr>
      <p:cViewPr>
        <p:scale>
          <a:sx n="101" d="100"/>
          <a:sy n="101" d="100"/>
        </p:scale>
        <p:origin x="312" y="9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229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3BC5A864-16F4-4AA0-9AD4-C87D5052C81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0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/>
              <a:t>Klepnutím lze upravit styly předlohy textu.</a:t>
            </a:r>
          </a:p>
          <a:p>
            <a:pPr lvl="1"/>
            <a:r>
              <a:rPr lang="cs-CZ" noProof="0"/>
              <a:t>Druhá úroveň</a:t>
            </a:r>
          </a:p>
          <a:p>
            <a:pPr lvl="2"/>
            <a:r>
              <a:rPr lang="cs-CZ" noProof="0"/>
              <a:t>Třetí úroveň</a:t>
            </a:r>
          </a:p>
          <a:p>
            <a:pPr lvl="3"/>
            <a:r>
              <a:rPr lang="cs-CZ" noProof="0"/>
              <a:t>Čtvrtá úroveň</a:t>
            </a:r>
          </a:p>
          <a:p>
            <a:pPr lvl="4"/>
            <a:r>
              <a:rPr lang="cs-CZ" noProof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9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94853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 smtClean="0"/>
              <a:pPr>
                <a:defRPr/>
              </a:pPr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972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41058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80633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11994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tif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tif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0841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084168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23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342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4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937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16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7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2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3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33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04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579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 userDrawn="1"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00" y="3785883"/>
            <a:ext cx="2740975" cy="657834"/>
          </a:xfrm>
          <a:prstGeom prst="rect">
            <a:avLst/>
          </a:prstGeom>
        </p:spPr>
      </p:pic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08416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, </a:t>
            </a:r>
            <a:br>
              <a:rPr lang="en-US" sz="1400" dirty="0">
                <a:solidFill>
                  <a:schemeClr val="bg2"/>
                </a:solidFill>
                <a:latin typeface="Century Gothic" charset="0"/>
              </a:rPr>
            </a:b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Fa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kulta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 informačních technologií v Brně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 dirty="0" err="1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@</a:t>
            </a:r>
            <a:r>
              <a:rPr lang="en-US" sz="1400" dirty="0" err="1">
                <a:solidFill>
                  <a:schemeClr val="bg2"/>
                </a:solidFill>
                <a:latin typeface="Century Gothic" charset="0"/>
              </a:rPr>
              <a:t>fit.vutbr.cz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 dirty="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 dirty="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 dirty="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 dirty="0">
              <a:solidFill>
                <a:schemeClr val="bg2"/>
              </a:solidFill>
              <a:latin typeface="Century Gothic" charset="0"/>
            </a:endParaRP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08416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 dirty="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-1" y="1917700"/>
            <a:ext cx="9007475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 dirty="0">
                <a:solidFill>
                  <a:schemeClr val="bg1"/>
                </a:solidFill>
                <a:latin typeface="Century Gothic" charset="0"/>
              </a:rPr>
            </a:b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 dirty="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 dirty="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9542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726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05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282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61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31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01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ávěreč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6858001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5" name="Nadpis 1"/>
          <p:cNvSpPr>
            <a:spLocks noGrp="1"/>
          </p:cNvSpPr>
          <p:nvPr>
            <p:ph type="title" hasCustomPrompt="1"/>
          </p:nvPr>
        </p:nvSpPr>
        <p:spPr>
          <a:xfrm>
            <a:off x="685800" y="3068637"/>
            <a:ext cx="7772400" cy="7207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cs-CZ" noProof="0" dirty="0"/>
              <a:t>Děkuji za pozornost</a:t>
            </a:r>
          </a:p>
        </p:txBody>
      </p:sp>
    </p:spTree>
    <p:extLst>
      <p:ext uri="{BB962C8B-B14F-4D97-AF65-F5344CB8AC3E}">
        <p14:creationId xmlns:p14="http://schemas.microsoft.com/office/powerpoint/2010/main" val="1214770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564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737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307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57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Klepnutím lze upravit styl předlohy nadpisů.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Klepnutím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Klepnutím lze upravit styl předlohy nadpisů.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/>
              <a:t>Klepnutím na ikonu přidáte obrázek.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14" Type="http://schemas.openxmlformats.org/officeDocument/2006/relationships/image" Target="../media/image1.tiff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7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Klepnutím lze upravit styly předlohy textu.</a:t>
            </a:r>
          </a:p>
          <a:p>
            <a:pPr lvl="1"/>
            <a:r>
              <a:rPr lang="en-US"/>
              <a:t>Druhá úroveň</a:t>
            </a:r>
          </a:p>
          <a:p>
            <a:pPr lvl="2"/>
            <a:r>
              <a:rPr lang="en-US"/>
              <a:t>Třetí úroveň</a:t>
            </a:r>
          </a:p>
          <a:p>
            <a:pPr lvl="3"/>
            <a:r>
              <a:rPr lang="en-US"/>
              <a:t>Čtvrtá úroveň</a:t>
            </a:r>
          </a:p>
          <a:p>
            <a:pPr lvl="4"/>
            <a:r>
              <a:rPr lang="en-US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693" y="111500"/>
            <a:ext cx="365961" cy="3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40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6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jpeg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yperphysics.phy-astr.gsu.edu/hbase/optmod/holog2.html" TargetMode="External"/><Relationship Id="rId4" Type="http://schemas.openxmlformats.org/officeDocument/2006/relationships/hyperlink" Target="http://www.holophile.com/history.htm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2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6242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4" name="Rectangle 31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5" name="Rectangle 32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0" y="1917700"/>
            <a:ext cx="89644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0" hangingPunct="0"/>
            <a:r>
              <a:rPr lang="cs-CZ" sz="3200" dirty="0">
                <a:solidFill>
                  <a:schemeClr val="bg1"/>
                </a:solidFill>
              </a:rPr>
              <a:t>Holografie, </a:t>
            </a:r>
          </a:p>
          <a:p>
            <a:pPr algn="r" eaLnBrk="0" hangingPunct="0"/>
            <a:r>
              <a:rPr lang="cs-CZ" sz="3200" dirty="0">
                <a:solidFill>
                  <a:schemeClr val="bg1"/>
                </a:solidFill>
              </a:rPr>
              <a:t>výroba a demonstrace hologramu</a:t>
            </a:r>
          </a:p>
        </p:txBody>
      </p:sp>
      <p:sp>
        <p:nvSpPr>
          <p:cNvPr id="15367" name="Text Box 34"/>
          <p:cNvSpPr txBox="1">
            <a:spLocks noChangeArrowheads="1"/>
          </p:cNvSpPr>
          <p:nvPr/>
        </p:nvSpPr>
        <p:spPr bwMode="auto">
          <a:xfrm>
            <a:off x="-461800" y="3717925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2000" dirty="0">
                <a:solidFill>
                  <a:srgbClr val="000000"/>
                </a:solidFill>
              </a:rPr>
              <a:t>Roman Čižmarik</a:t>
            </a:r>
          </a:p>
          <a:p>
            <a:pPr algn="r" eaLnBrk="0" hangingPunct="0"/>
            <a:r>
              <a:rPr lang="cs-CZ" sz="2000" dirty="0">
                <a:solidFill>
                  <a:srgbClr val="000000"/>
                </a:solidFill>
              </a:rPr>
              <a:t>Tomáš Mlynarič</a:t>
            </a:r>
          </a:p>
        </p:txBody>
      </p:sp>
      <p:sp>
        <p:nvSpPr>
          <p:cNvPr id="15368" name="Text Box 35"/>
          <p:cNvSpPr txBox="1">
            <a:spLocks noChangeArrowheads="1"/>
          </p:cNvSpPr>
          <p:nvPr/>
        </p:nvSpPr>
        <p:spPr bwMode="auto">
          <a:xfrm>
            <a:off x="-443544" y="4425811"/>
            <a:ext cx="6858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Vysoké učení technické v Brně, Fakulta informačních technologií</a:t>
            </a:r>
          </a:p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Božetěchova 1/2, 612 66 Brno</a:t>
            </a:r>
          </a:p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xcizma04@stud.fit.vutbr.cz</a:t>
            </a:r>
          </a:p>
          <a:p>
            <a:pPr algn="r" eaLnBrk="0" hangingPunct="0"/>
            <a:r>
              <a:rPr lang="cs-CZ" sz="1400" dirty="0">
                <a:solidFill>
                  <a:schemeClr val="bg2"/>
                </a:solidFill>
              </a:rPr>
              <a:t>xmlyna06@stud.fit.vutbr.cz</a:t>
            </a: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smtClean="0">
                <a:solidFill>
                  <a:schemeClr val="bg2"/>
                </a:solidFill>
              </a:rPr>
              <a:t>30.3.2016</a:t>
            </a:r>
            <a:endParaRPr lang="cs-CZ" sz="1400" dirty="0">
              <a:solidFill>
                <a:schemeClr val="bg2"/>
              </a:solidFill>
            </a:endParaRPr>
          </a:p>
        </p:txBody>
      </p:sp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12" y="3781304"/>
            <a:ext cx="2685446" cy="6445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Hologram</a:t>
            </a:r>
          </a:p>
        </p:txBody>
      </p:sp>
      <p:sp>
        <p:nvSpPr>
          <p:cNvPr id="5" name="Zástupný objekt pre číslo snímky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7" name="Zástupný objekt pre obsah 6"/>
          <p:cNvSpPr>
            <a:spLocks noGrp="1"/>
          </p:cNvSpPr>
          <p:nvPr>
            <p:ph idx="1"/>
          </p:nvPr>
        </p:nvSpPr>
        <p:spPr>
          <a:xfrm>
            <a:off x="0" y="765175"/>
            <a:ext cx="4422775" cy="2192234"/>
          </a:xfrm>
        </p:spPr>
        <p:txBody>
          <a:bodyPr/>
          <a:lstStyle/>
          <a:p>
            <a:r>
              <a:rPr lang="sk-SK" dirty="0"/>
              <a:t>Hologram = úplný záznam</a:t>
            </a:r>
          </a:p>
          <a:p>
            <a:r>
              <a:rPr lang="sk-SK" dirty="0"/>
              <a:t>intenzita + </a:t>
            </a:r>
            <a:r>
              <a:rPr lang="sk-SK" dirty="0" smtClean="0"/>
              <a:t>fáze </a:t>
            </a:r>
            <a:r>
              <a:rPr lang="sk-SK" dirty="0"/>
              <a:t>vlny</a:t>
            </a:r>
            <a:endParaRPr lang="sk-SK" dirty="0">
              <a:latin typeface="Century Gothic" charset="0"/>
            </a:endParaRPr>
          </a:p>
        </p:txBody>
      </p:sp>
      <p:pic>
        <p:nvPicPr>
          <p:cNvPr id="8" name="Obrázok 7" descr="cross-brazier_the-kiss-ii_197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509" y="808803"/>
            <a:ext cx="4408029" cy="1802272"/>
          </a:xfrm>
          <a:prstGeom prst="rect">
            <a:avLst/>
          </a:prstGeom>
        </p:spPr>
      </p:pic>
      <p:sp>
        <p:nvSpPr>
          <p:cNvPr id="10" name="Zástupný objekt pre obsah 6"/>
          <p:cNvSpPr txBox="1">
            <a:spLocks/>
          </p:cNvSpPr>
          <p:nvPr/>
        </p:nvSpPr>
        <p:spPr bwMode="auto">
          <a:xfrm>
            <a:off x="4422775" y="3937000"/>
            <a:ext cx="3884613" cy="123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sk-SK" kern="0" dirty="0" smtClean="0"/>
              <a:t>Fotografie</a:t>
            </a:r>
            <a:endParaRPr lang="sk-SK" kern="0" dirty="0"/>
          </a:p>
          <a:p>
            <a:r>
              <a:rPr lang="sk-SK" kern="0" dirty="0" smtClean="0"/>
              <a:t>Jen intenzita</a:t>
            </a:r>
            <a:endParaRPr lang="sk-SK" kern="0" dirty="0">
              <a:latin typeface="Century Gothic" charset="0"/>
            </a:endParaRPr>
          </a:p>
        </p:txBody>
      </p:sp>
      <p:pic>
        <p:nvPicPr>
          <p:cNvPr id="12" name="Obrázok 11" descr="len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25" y="3937000"/>
            <a:ext cx="2346024" cy="23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8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Historie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/>
              <a:t>1947</a:t>
            </a:r>
          </a:p>
          <a:p>
            <a:pPr lvl="1"/>
            <a:r>
              <a:rPr lang="cs-CZ" dirty="0"/>
              <a:t>Dennis </a:t>
            </a:r>
            <a:r>
              <a:rPr lang="cs-CZ" dirty="0" err="1"/>
              <a:t>Gabor</a:t>
            </a:r>
            <a:endParaRPr lang="cs-CZ" dirty="0"/>
          </a:p>
          <a:p>
            <a:pPr lvl="1"/>
            <a:r>
              <a:rPr lang="cs-CZ" dirty="0"/>
              <a:t>Nekoherentní světlo -&gt; </a:t>
            </a:r>
            <a:r>
              <a:rPr lang="cs-CZ" dirty="0" smtClean="0"/>
              <a:t>konec</a:t>
            </a:r>
            <a:endParaRPr lang="cs-CZ" dirty="0"/>
          </a:p>
          <a:p>
            <a:r>
              <a:rPr lang="cs-CZ" b="1" dirty="0"/>
              <a:t>1960</a:t>
            </a:r>
          </a:p>
          <a:p>
            <a:pPr lvl="1"/>
            <a:r>
              <a:rPr lang="cs-CZ" dirty="0"/>
              <a:t>První </a:t>
            </a:r>
            <a:r>
              <a:rPr lang="cs-CZ" dirty="0" smtClean="0"/>
              <a:t>laser</a:t>
            </a:r>
          </a:p>
          <a:p>
            <a:r>
              <a:rPr lang="cs-CZ" b="1" dirty="0" smtClean="0"/>
              <a:t>1962</a:t>
            </a:r>
            <a:endParaRPr lang="cs-CZ" b="1" dirty="0"/>
          </a:p>
          <a:p>
            <a:pPr lvl="1"/>
            <a:r>
              <a:rPr lang="cs-CZ" dirty="0" err="1"/>
              <a:t>Emmett</a:t>
            </a:r>
            <a:r>
              <a:rPr lang="cs-CZ" dirty="0"/>
              <a:t> </a:t>
            </a:r>
            <a:r>
              <a:rPr lang="cs-CZ" dirty="0" err="1"/>
              <a:t>Leith</a:t>
            </a:r>
            <a:r>
              <a:rPr lang="cs-CZ" dirty="0"/>
              <a:t>, </a:t>
            </a:r>
            <a:r>
              <a:rPr lang="cs-CZ" dirty="0" err="1"/>
              <a:t>Juris</a:t>
            </a:r>
            <a:r>
              <a:rPr lang="cs-CZ" dirty="0"/>
              <a:t> </a:t>
            </a:r>
            <a:r>
              <a:rPr lang="cs-CZ" dirty="0" err="1"/>
              <a:t>Upatnieks</a:t>
            </a:r>
            <a:endParaRPr lang="cs-CZ" dirty="0"/>
          </a:p>
          <a:p>
            <a:pPr lvl="1"/>
            <a:r>
              <a:rPr lang="cs-CZ" dirty="0"/>
              <a:t>První </a:t>
            </a:r>
            <a:r>
              <a:rPr lang="cs-CZ" dirty="0" smtClean="0"/>
              <a:t>hologram</a:t>
            </a:r>
          </a:p>
          <a:p>
            <a:r>
              <a:rPr lang="cs-CZ" b="1" dirty="0" smtClean="0"/>
              <a:t>1969</a:t>
            </a:r>
          </a:p>
          <a:p>
            <a:pPr lvl="1"/>
            <a:r>
              <a:rPr lang="cs-CZ" dirty="0" smtClean="0"/>
              <a:t>Steven </a:t>
            </a:r>
            <a:r>
              <a:rPr lang="cs-CZ" dirty="0" err="1" smtClean="0"/>
              <a:t>Benton</a:t>
            </a:r>
            <a:endParaRPr lang="cs-CZ" dirty="0" smtClean="0"/>
          </a:p>
          <a:p>
            <a:pPr lvl="1"/>
            <a:r>
              <a:rPr lang="cs-CZ" dirty="0" smtClean="0"/>
              <a:t>Duhový hologram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416" y="3429000"/>
            <a:ext cx="3114247" cy="2660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98568" y="240632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286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Princip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4" y="765175"/>
            <a:ext cx="4465191" cy="5330825"/>
          </a:xfrm>
        </p:spPr>
        <p:txBody>
          <a:bodyPr/>
          <a:lstStyle/>
          <a:p>
            <a:pPr marL="0" indent="0">
              <a:buNone/>
            </a:pPr>
            <a:r>
              <a:rPr lang="cs-CZ" sz="2400" b="1" dirty="0">
                <a:solidFill>
                  <a:srgbClr val="1B85B9"/>
                </a:solidFill>
                <a:latin typeface="Century Gothic" charset="0"/>
              </a:rPr>
              <a:t>Záznam </a:t>
            </a:r>
            <a:r>
              <a:rPr lang="cs-CZ" sz="2400" b="1" dirty="0" smtClean="0">
                <a:solidFill>
                  <a:srgbClr val="1B85B9"/>
                </a:solidFill>
                <a:latin typeface="Century Gothic" charset="0"/>
              </a:rPr>
              <a:t>hologramu</a:t>
            </a:r>
            <a:endParaRPr lang="sk-SK" sz="2400" dirty="0" smtClean="0">
              <a:latin typeface="Century Gothic" charset="0"/>
            </a:endParaRPr>
          </a:p>
          <a:p>
            <a:pPr lvl="1"/>
            <a:r>
              <a:rPr lang="cs-CZ" dirty="0" smtClean="0"/>
              <a:t>2 koherentní vlny: referenční a objektová</a:t>
            </a:r>
          </a:p>
          <a:p>
            <a:pPr lvl="1"/>
            <a:r>
              <a:rPr lang="cs-CZ" dirty="0" smtClean="0"/>
              <a:t>Interference </a:t>
            </a:r>
            <a:r>
              <a:rPr lang="cs-CZ" dirty="0"/>
              <a:t>na povrchu hologramu</a:t>
            </a:r>
            <a:r>
              <a:rPr lang="cs-CZ" sz="28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Obrázok 5" descr="recording_httphyperphys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189" y="908720"/>
            <a:ext cx="4673812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Princip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sz="2400" b="1" dirty="0">
                <a:solidFill>
                  <a:srgbClr val="1B85B9"/>
                </a:solidFill>
                <a:latin typeface="Century Gothic" charset="0"/>
              </a:rPr>
              <a:t>Rekonstrukce hologramu </a:t>
            </a:r>
            <a:endParaRPr lang="sk-SK" sz="2400" b="1" dirty="0">
              <a:solidFill>
                <a:srgbClr val="1B85B9"/>
              </a:solidFill>
              <a:latin typeface="Century Gothic" charset="0"/>
            </a:endParaRPr>
          </a:p>
          <a:p>
            <a:pPr lvl="1"/>
            <a:r>
              <a:rPr lang="cs-CZ" dirty="0" smtClean="0"/>
              <a:t>Původní </a:t>
            </a:r>
            <a:r>
              <a:rPr lang="cs-CZ" dirty="0"/>
              <a:t>referenční vlna</a:t>
            </a:r>
          </a:p>
          <a:p>
            <a:pPr lvl="1"/>
            <a:r>
              <a:rPr lang="cs-CZ" dirty="0"/>
              <a:t>Hologram </a:t>
            </a:r>
            <a:r>
              <a:rPr lang="cs-CZ" dirty="0">
                <a:solidFill>
                  <a:srgbClr val="252525"/>
                </a:solidFill>
                <a:latin typeface="Century Gothic" charset="0"/>
              </a:rPr>
              <a:t>≈</a:t>
            </a:r>
            <a:r>
              <a:rPr lang="cs-CZ" sz="2800" dirty="0"/>
              <a:t> </a:t>
            </a:r>
            <a:r>
              <a:rPr lang="cs-CZ" dirty="0"/>
              <a:t>difrakční mřížka </a:t>
            </a:r>
            <a:r>
              <a:rPr lang="cs-CZ" sz="2800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11" name="Obrázok 10" descr="reconstruction_httphyperphys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337275"/>
            <a:ext cx="5067117" cy="3297571"/>
          </a:xfrm>
          <a:prstGeom prst="rect">
            <a:avLst/>
          </a:prstGeom>
        </p:spPr>
      </p:pic>
      <p:sp>
        <p:nvSpPr>
          <p:cNvPr id="12" name="Oválna bublina 11"/>
          <p:cNvSpPr/>
          <p:nvPr/>
        </p:nvSpPr>
        <p:spPr bwMode="auto">
          <a:xfrm rot="6720000">
            <a:off x="5219474" y="3643953"/>
            <a:ext cx="2113752" cy="2127410"/>
          </a:xfrm>
          <a:prstGeom prst="wedgeEllipseCallou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k-SK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entury Gothic" charset="0"/>
            </a:endParaRPr>
          </a:p>
        </p:txBody>
      </p:sp>
      <p:pic>
        <p:nvPicPr>
          <p:cNvPr id="7" name="Obrázok 6" descr="hologram_detai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764" y="3633451"/>
            <a:ext cx="2298555" cy="21282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25585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Typy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46" y="657225"/>
            <a:ext cx="5617319" cy="5330825"/>
          </a:xfrm>
        </p:spPr>
        <p:txBody>
          <a:bodyPr/>
          <a:lstStyle/>
          <a:p>
            <a:r>
              <a:rPr lang="cs-CZ" dirty="0"/>
              <a:t>Transmisní</a:t>
            </a:r>
          </a:p>
          <a:p>
            <a:r>
              <a:rPr lang="cs-CZ" dirty="0"/>
              <a:t>Reflexní</a:t>
            </a:r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r>
              <a:rPr lang="cs-CZ" dirty="0" err="1"/>
              <a:t>Stereogram</a:t>
            </a:r>
            <a:r>
              <a:rPr lang="cs-CZ" dirty="0"/>
              <a:t> (není hologram)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3794329"/>
            <a:ext cx="5185271" cy="2515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195" y="1233488"/>
            <a:ext cx="3347418" cy="2510564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584022" y="657225"/>
            <a:ext cx="1980852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kern="0" smtClean="0"/>
              <a:t>Duhový</a:t>
            </a:r>
            <a:endParaRPr lang="cs-CZ" kern="0" dirty="0" smtClean="0"/>
          </a:p>
          <a:p>
            <a:endParaRPr lang="cs-CZ" kern="0" dirty="0" smtClean="0"/>
          </a:p>
        </p:txBody>
      </p:sp>
    </p:spTree>
    <p:extLst>
      <p:ext uri="{BB962C8B-B14F-4D97-AF65-F5344CB8AC3E}">
        <p14:creationId xmlns:p14="http://schemas.microsoft.com/office/powerpoint/2010/main" val="136103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Použití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4048" y="838951"/>
            <a:ext cx="3751635" cy="539651"/>
          </a:xfrm>
        </p:spPr>
        <p:txBody>
          <a:bodyPr/>
          <a:lstStyle/>
          <a:p>
            <a:r>
              <a:rPr lang="cs-CZ" dirty="0" smtClean="0"/>
              <a:t>Datová úložiště</a:t>
            </a:r>
          </a:p>
          <a:p>
            <a:endParaRPr lang="cs-CZ" dirty="0" smtClean="0"/>
          </a:p>
          <a:p>
            <a:endParaRPr lang="cs-CZ" dirty="0" smtClean="0"/>
          </a:p>
          <a:p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24" y="4102987"/>
            <a:ext cx="3173288" cy="2376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4" y="1139564"/>
            <a:ext cx="3287036" cy="246848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50825" y="628616"/>
            <a:ext cx="3751635" cy="566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kern="0" smtClean="0"/>
              <a:t>Ochranné známky</a:t>
            </a:r>
            <a:endParaRPr lang="cs-CZ" kern="0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50825" y="3624473"/>
            <a:ext cx="3751635" cy="515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kern="0" smtClean="0"/>
              <a:t>Umění</a:t>
            </a:r>
            <a:endParaRPr lang="cs-CZ" kern="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874" y="1318927"/>
            <a:ext cx="2228639" cy="28210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4122197"/>
            <a:ext cx="4715570" cy="235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5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000" i="1" dirty="0">
                <a:latin typeface="Arial" charset="0"/>
              </a:rPr>
              <a:t>SALEH, </a:t>
            </a:r>
            <a:r>
              <a:rPr lang="it-IT" sz="2000" i="1" dirty="0" err="1">
                <a:latin typeface="Arial" charset="0"/>
              </a:rPr>
              <a:t>Bahaa</a:t>
            </a:r>
            <a:r>
              <a:rPr lang="it-IT" sz="2000" i="1" dirty="0">
                <a:latin typeface="Arial" charset="0"/>
              </a:rPr>
              <a:t> E a Malvin Carl TEICH. </a:t>
            </a:r>
            <a:r>
              <a:rPr lang="cs-CZ" sz="2000" i="1" dirty="0">
                <a:latin typeface="Arial" charset="0"/>
              </a:rPr>
              <a:t>Základy </a:t>
            </a:r>
            <a:r>
              <a:rPr lang="cs-CZ" sz="2000" i="1" dirty="0" err="1">
                <a:latin typeface="Arial" charset="0"/>
              </a:rPr>
              <a:t>fotoniky</a:t>
            </a:r>
            <a:r>
              <a:rPr lang="cs-CZ" sz="2000" dirty="0">
                <a:latin typeface="Arial" charset="0"/>
              </a:rPr>
              <a:t>. Vyd. 1. Praha: MATFYZPRESS, 1994. ISBN 80-858-6301-4.</a:t>
            </a:r>
          </a:p>
          <a:p>
            <a:endParaRPr lang="it-IT" sz="2000" i="1" dirty="0" smtClean="0">
              <a:latin typeface="Arial" charset="0"/>
            </a:endParaRPr>
          </a:p>
          <a:p>
            <a:r>
              <a:rPr lang="it-IT" sz="2000" i="1" dirty="0" smtClean="0">
                <a:latin typeface="Arial" charset="0"/>
              </a:rPr>
              <a:t>NAVE</a:t>
            </a:r>
            <a:r>
              <a:rPr lang="it-IT" sz="2000" i="1" dirty="0">
                <a:latin typeface="Arial" charset="0"/>
              </a:rPr>
              <a:t>, Carl R. </a:t>
            </a:r>
            <a:r>
              <a:rPr lang="it-IT" sz="2000" i="1" dirty="0" err="1">
                <a:latin typeface="Arial" charset="0"/>
              </a:rPr>
              <a:t>HyperPhysics</a:t>
            </a:r>
            <a:r>
              <a:rPr lang="it-IT" sz="2000" dirty="0">
                <a:latin typeface="Arial" charset="0"/>
              </a:rPr>
              <a:t> [online]. 2012 [cit. 2016-03-21]. Dostupné z: </a:t>
            </a:r>
            <a:r>
              <a:rPr lang="it-IT" sz="2000" dirty="0">
                <a:latin typeface="Arial" charset="0"/>
                <a:hlinkClick r:id="rId3"/>
              </a:rPr>
              <a:t>http://hyperphysics.phy-astr.gsu.edu/hbase/optmod/holog2.html</a:t>
            </a:r>
            <a:endParaRPr lang="it-IT" sz="2000" dirty="0">
              <a:latin typeface="Arial" charset="0"/>
            </a:endParaRPr>
          </a:p>
          <a:p>
            <a:endParaRPr lang="it-IT" sz="2000" dirty="0" smtClean="0">
              <a:latin typeface="Arial" charset="0"/>
            </a:endParaRPr>
          </a:p>
          <a:p>
            <a:r>
              <a:rPr lang="it-IT" sz="2000" dirty="0" err="1" smtClean="0">
                <a:latin typeface="Arial" charset="0"/>
              </a:rPr>
              <a:t>Sedlák</a:t>
            </a:r>
            <a:r>
              <a:rPr lang="it-IT" sz="2000" dirty="0">
                <a:latin typeface="Arial" charset="0"/>
              </a:rPr>
              <a:t>, Petr. Fyzikální optika – 4.Holografie</a:t>
            </a:r>
            <a:r>
              <a:rPr lang="it-IT" sz="2000" dirty="0" smtClean="0">
                <a:latin typeface="Arial" charset="0"/>
              </a:rPr>
              <a:t>.</a:t>
            </a:r>
          </a:p>
          <a:p>
            <a:endParaRPr lang="it-IT" sz="2000" dirty="0" smtClean="0">
              <a:latin typeface="Arial" charset="0"/>
            </a:endParaRPr>
          </a:p>
          <a:p>
            <a:r>
              <a:rPr lang="it-IT" sz="2000" dirty="0" err="1" smtClean="0">
                <a:latin typeface="Arial" charset="0"/>
              </a:rPr>
              <a:t>Holophile</a:t>
            </a:r>
            <a:r>
              <a:rPr lang="it-IT" sz="2000" dirty="0">
                <a:latin typeface="Arial" charset="0"/>
              </a:rPr>
              <a:t>, </a:t>
            </a:r>
            <a:r>
              <a:rPr lang="it-IT" sz="2000" dirty="0" err="1">
                <a:latin typeface="Arial" charset="0"/>
              </a:rPr>
              <a:t>Inc</a:t>
            </a:r>
            <a:r>
              <a:rPr lang="it-IT" sz="2000" dirty="0">
                <a:latin typeface="Arial" charset="0"/>
              </a:rPr>
              <a:t>. The </a:t>
            </a:r>
            <a:r>
              <a:rPr lang="it-IT" sz="2000" dirty="0" err="1">
                <a:latin typeface="Arial" charset="0"/>
              </a:rPr>
              <a:t>history</a:t>
            </a:r>
            <a:r>
              <a:rPr lang="it-IT" sz="2000" dirty="0">
                <a:latin typeface="Arial" charset="0"/>
              </a:rPr>
              <a:t> and </a:t>
            </a:r>
            <a:r>
              <a:rPr lang="it-IT" sz="2000" dirty="0" err="1">
                <a:latin typeface="Arial" charset="0"/>
              </a:rPr>
              <a:t>development</a:t>
            </a:r>
            <a:r>
              <a:rPr lang="it-IT" sz="2000" dirty="0">
                <a:latin typeface="Arial" charset="0"/>
              </a:rPr>
              <a:t> of </a:t>
            </a:r>
            <a:r>
              <a:rPr lang="it-IT" sz="2000" dirty="0" err="1">
                <a:latin typeface="Arial" charset="0"/>
              </a:rPr>
              <a:t>holography</a:t>
            </a:r>
            <a:r>
              <a:rPr lang="it-IT" sz="2000" dirty="0">
                <a:latin typeface="Arial" charset="0"/>
              </a:rPr>
              <a:t> [online</a:t>
            </a:r>
            <a:r>
              <a:rPr lang="it-IT" sz="2000" dirty="0" smtClean="0">
                <a:latin typeface="Arial" charset="0"/>
              </a:rPr>
              <a:t>].</a:t>
            </a:r>
            <a:r>
              <a:rPr lang="pt-BR" sz="2000" dirty="0">
                <a:latin typeface="Arial" charset="0"/>
              </a:rPr>
              <a:t> [cit. 2016-03-17</a:t>
            </a:r>
            <a:r>
              <a:rPr lang="pt-BR" sz="2000" dirty="0" smtClean="0">
                <a:latin typeface="Arial" charset="0"/>
              </a:rPr>
              <a:t>], </a:t>
            </a:r>
            <a:r>
              <a:rPr lang="it-IT" sz="2000" dirty="0">
                <a:latin typeface="Arial" charset="0"/>
                <a:hlinkClick r:id="rId4"/>
              </a:rPr>
              <a:t>http://</a:t>
            </a:r>
            <a:r>
              <a:rPr lang="it-IT" sz="2000" dirty="0" smtClean="0">
                <a:latin typeface="Arial" charset="0"/>
                <a:hlinkClick r:id="rId4"/>
              </a:rPr>
              <a:t>www.holophile.com/history.htm</a:t>
            </a:r>
            <a:r>
              <a:rPr lang="it-IT" sz="2000" dirty="0">
                <a:latin typeface="Arial" charset="0"/>
              </a:rPr>
              <a:t/>
            </a:r>
            <a:br>
              <a:rPr lang="it-IT" sz="2000" dirty="0">
                <a:latin typeface="Arial" charset="0"/>
              </a:rPr>
            </a:br>
            <a:endParaRPr lang="it-IT" sz="2000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66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6401" y="1124744"/>
            <a:ext cx="3671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dirty="0">
                <a:solidFill>
                  <a:schemeClr val="bg1"/>
                </a:solidFill>
              </a:rPr>
              <a:t>Děkujeme za pozornost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6080"/>
            <a:ext cx="9144000" cy="388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7132"/>
      </p:ext>
    </p:extLst>
  </p:cSld>
  <p:clrMapOvr>
    <a:masterClrMapping/>
  </p:clrMapOvr>
</p:sld>
</file>

<file path=ppt/theme/theme1.xml><?xml version="1.0" encoding="utf-8"?>
<a:theme xmlns:a="http://schemas.openxmlformats.org/drawingml/2006/main" name="testovani_platforem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it_new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_new" id="{633F3E7B-D842-6649-B430-814459EE30CB}" vid="{C666D9DF-964E-3043-95AC-91C6C2E248CA}"/>
    </a:ext>
  </a:extLst>
</a:theme>
</file>

<file path=ppt/theme/theme3.xml><?xml version="1.0" encoding="utf-8"?>
<a:theme xmlns:a="http://schemas.openxmlformats.org/drawingml/2006/main" name="fit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t_new" id="{633F3E7B-D842-6649-B430-814459EE30CB}" vid="{C666D9DF-964E-3043-95AC-91C6C2E248CA}"/>
    </a:ext>
  </a:extLst>
</a:theme>
</file>

<file path=ppt/theme/theme4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4542</TotalTime>
  <Words>195</Words>
  <Application>Microsoft Macintosh PowerPoint</Application>
  <PresentationFormat>On-screen Show (4:3)</PresentationFormat>
  <Paragraphs>73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testovani_platforem</vt:lpstr>
      <vt:lpstr>fit_new</vt:lpstr>
      <vt:lpstr>fit</vt:lpstr>
      <vt:lpstr>PowerPoint Presentation</vt:lpstr>
      <vt:lpstr>Hologram</vt:lpstr>
      <vt:lpstr>Historie</vt:lpstr>
      <vt:lpstr>Princip</vt:lpstr>
      <vt:lpstr>Princip</vt:lpstr>
      <vt:lpstr>Typy</vt:lpstr>
      <vt:lpstr>Použití</vt:lpstr>
      <vt:lpstr>Zdroje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Pavol Korček</dc:creator>
  <cp:lastModifiedBy>Tomáš Mlynarič</cp:lastModifiedBy>
  <cp:revision>304</cp:revision>
  <cp:lastPrinted>2016-03-10T20:06:46Z</cp:lastPrinted>
  <dcterms:created xsi:type="dcterms:W3CDTF">2011-10-20T07:47:32Z</dcterms:created>
  <dcterms:modified xsi:type="dcterms:W3CDTF">2016-04-19T14:39:15Z</dcterms:modified>
</cp:coreProperties>
</file>